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86" r:id="rId13"/>
    <p:sldId id="268" r:id="rId14"/>
    <p:sldId id="269" r:id="rId15"/>
    <p:sldId id="275" r:id="rId16"/>
    <p:sldId id="276" r:id="rId17"/>
    <p:sldId id="270" r:id="rId18"/>
    <p:sldId id="271" r:id="rId19"/>
    <p:sldId id="272" r:id="rId20"/>
    <p:sldId id="273" r:id="rId21"/>
    <p:sldId id="274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978" autoAdjust="0"/>
  </p:normalViewPr>
  <p:slideViewPr>
    <p:cSldViewPr>
      <p:cViewPr varScale="1">
        <p:scale>
          <a:sx n="64" d="100"/>
          <a:sy n="64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Вид проекта –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 Информационно-творческий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Проект «Знакомство с Китаем»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/>
          <a:srcRect l="47" r="47"/>
          <a:stretch>
            <a:fillRect/>
          </a:stretch>
        </p:blipFill>
        <p:spPr bwMode="auto">
          <a:xfrm>
            <a:off x="428596" y="214290"/>
            <a:ext cx="8501062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ome\Desktop\0003-003-CHto-izobreli-kitajtsy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91557" cy="6143668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/>
        </p:nvSpPr>
        <p:spPr bwMode="auto">
          <a:xfrm>
            <a:off x="495300" y="259326"/>
            <a:ext cx="8207266" cy="115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7786742" cy="5143536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Зонтики. Древние зонтики в основном предназначались для защиты от солнца, и лишь китайцы придумали первые водонепроницаемые зонтики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7329510" cy="36258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00100" y="4071942"/>
            <a:ext cx="5500726" cy="1214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457200" y="1000108"/>
            <a:ext cx="7329510" cy="211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/>
              <a:t>Новый год здесь отмечают два раза. Первый  раз — вместе с нами, 1 января. Второй приходит в первый день лунного календаря. По-китайски он называется </a:t>
            </a:r>
            <a:r>
              <a:rPr lang="ru-RU" sz="2000" dirty="0" err="1" smtClean="0"/>
              <a:t>Чуньцзе</a:t>
            </a:r>
            <a:r>
              <a:rPr lang="ru-RU" sz="2000" dirty="0" smtClean="0"/>
              <a:t>. Другое его название – Праздник Весны, праздник пробуждения природы после долгой зимы.</a:t>
            </a:r>
            <a:endParaRPr lang="ru-RU" sz="2000" dirty="0"/>
          </a:p>
        </p:txBody>
      </p:sp>
      <p:pic>
        <p:nvPicPr>
          <p:cNvPr id="5" name="Picture 2" descr="Китайский новый год для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7715304" cy="4641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итайский новый год для детей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00430" y="357166"/>
            <a:ext cx="5072098" cy="61436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57478" cy="408305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А вместо ёлки на новый год в Китае наряжают мандариновое дерево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_127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15063" cy="4286250"/>
          </a:xfrm>
          <a:prstGeom prst="rect">
            <a:avLst/>
          </a:prstGeom>
          <a:noFill/>
        </p:spPr>
      </p:pic>
      <p:pic>
        <p:nvPicPr>
          <p:cNvPr id="1027" name="Picture 3" descr="C:\Users\Home\Desktop\IMG_1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965244"/>
            <a:ext cx="5143536" cy="3892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Home\Desktop\IMG_127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7858180" cy="5893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-Китайский-праздник-фонарей-Юаньсяоцзе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000240"/>
            <a:ext cx="7215238" cy="4572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2192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Яркий и красочный праздник фонарей </a:t>
            </a:r>
            <a:r>
              <a:rPr lang="ru-RU" sz="2400" dirty="0" err="1" smtClean="0">
                <a:solidFill>
                  <a:schemeClr val="bg1"/>
                </a:solidFill>
              </a:rPr>
              <a:t>Юаньсяоцзе</a:t>
            </a:r>
            <a:r>
              <a:rPr lang="ru-RU" sz="2400" dirty="0" smtClean="0">
                <a:solidFill>
                  <a:schemeClr val="bg1"/>
                </a:solidFill>
              </a:rPr>
              <a:t>  в  </a:t>
            </a:r>
            <a:r>
              <a:rPr lang="ru-RU" sz="2400" u="sng" dirty="0" smtClean="0">
                <a:solidFill>
                  <a:schemeClr val="bg1"/>
                </a:solidFill>
              </a:rPr>
              <a:t>Китае </a:t>
            </a:r>
            <a:r>
              <a:rPr lang="ru-RU" sz="2400" dirty="0" smtClean="0">
                <a:solidFill>
                  <a:schemeClr val="bg1"/>
                </a:solidFill>
              </a:rPr>
              <a:t>отмечают на 15-й день первого месяца по лунному календарю. Это один из самых древних праздников в Поднебесной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azdnik-fonarej-8-17.jpg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501090" cy="60722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1373419_11n.jpg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143875" cy="62150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000240"/>
            <a:ext cx="8258175" cy="294005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1"/>
                </a:solidFill>
              </a:rPr>
              <a:t>Интеграция образовательных областей:            «Познание» (формирование целостной картины мира, расширение кругозора), </a:t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«Коммуникация»,                        </a:t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« Художественно-эстетическая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0d2e3e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946" y="1524000"/>
            <a:ext cx="7114108" cy="457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По сей день во всех регионах Китая существует традиция устраивать на праздник </a:t>
            </a:r>
            <a:r>
              <a:rPr lang="ru-RU" sz="2400" dirty="0" err="1" smtClean="0">
                <a:solidFill>
                  <a:schemeClr val="bg1"/>
                </a:solidFill>
              </a:rPr>
              <a:t>Юаньсяоцзе</a:t>
            </a:r>
            <a:r>
              <a:rPr lang="ru-RU" sz="2400" dirty="0" smtClean="0">
                <a:solidFill>
                  <a:schemeClr val="bg1"/>
                </a:solidFill>
              </a:rPr>
              <a:t> незабываемые красочные выставки фонарей.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P19-01-17_16.1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072063" cy="3803650"/>
          </a:xfrm>
          <a:prstGeom prst="rect">
            <a:avLst/>
          </a:prstGeom>
          <a:noFill/>
        </p:spPr>
      </p:pic>
      <p:pic>
        <p:nvPicPr>
          <p:cNvPr id="2052" name="Picture 4" descr="F:\P19-01-17_16.1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750362"/>
            <a:ext cx="5000628" cy="3750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P19-01-17_16.13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8080375" cy="6059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егодня в Китае отмечается праздник Дуаньу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3000" y="15240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Фестиваль драконовых лодок или </a:t>
            </a:r>
            <a:r>
              <a:rPr lang="ru-RU" sz="2000" dirty="0" err="1" smtClean="0">
                <a:solidFill>
                  <a:schemeClr val="bg1"/>
                </a:solidFill>
              </a:rPr>
              <a:t>Дуань-у</a:t>
            </a:r>
            <a:r>
              <a:rPr lang="ru-RU" sz="2000" dirty="0" smtClean="0">
                <a:solidFill>
                  <a:schemeClr val="bg1"/>
                </a:solidFill>
              </a:rPr>
              <a:t> («двойная пятерка»), так называется, потому что проходит в 5-ый день 5 лунного месяца (две 5), насчитывает более чем 2 500 лет </a:t>
            </a:r>
            <a:r>
              <a:rPr lang="ru-RU" sz="2000" u="sng" dirty="0" smtClean="0">
                <a:solidFill>
                  <a:schemeClr val="bg1"/>
                </a:solidFill>
              </a:rPr>
              <a:t>истории Китая </a:t>
            </a:r>
            <a:r>
              <a:rPr lang="ru-RU" sz="2000" dirty="0" smtClean="0"/>
              <a:t>. </a:t>
            </a:r>
            <a:endParaRPr lang="ru-RU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Home\Desktop\6-осень.jpg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1071538" y="571480"/>
            <a:ext cx="7143800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Home\Desktop\фестиваль-драконовых-лодок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8143875" cy="6215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IMG_134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72125" cy="4179888"/>
          </a:xfrm>
          <a:prstGeom prst="rect">
            <a:avLst/>
          </a:prstGeom>
          <a:noFill/>
        </p:spPr>
      </p:pic>
      <p:pic>
        <p:nvPicPr>
          <p:cNvPr id="4099" name="Picture 3" descr="C:\Users\Home\Desktop\IMG_1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14686"/>
            <a:ext cx="4857532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IMG_135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5313" y="357188"/>
            <a:ext cx="4738687" cy="3554412"/>
          </a:xfrm>
          <a:prstGeom prst="rect">
            <a:avLst/>
          </a:prstGeom>
          <a:noFill/>
        </p:spPr>
      </p:pic>
      <p:pic>
        <p:nvPicPr>
          <p:cNvPr id="5123" name="Picture 3" descr="C:\Users\Home\Desktop\IMG_1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928934"/>
            <a:ext cx="4804609" cy="3603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Home\Desktop\800px-FFM-SeladonTopf02.JPG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3143250" cy="3071813"/>
          </a:xfrm>
          <a:prstGeom prst="rect">
            <a:avLst/>
          </a:prstGeom>
          <a:noFill/>
        </p:spPr>
      </p:pic>
      <p:pic>
        <p:nvPicPr>
          <p:cNvPr id="5" name="Рисунок 4" descr="C:\Users\Home\Desktop\758px-Chinese_coupe,_Ming_dynasty,_porcelain_with_glaze,_HA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0"/>
            <a:ext cx="3429024" cy="2857496"/>
          </a:xfrm>
          <a:prstGeom prst="rect">
            <a:avLst/>
          </a:prstGeom>
          <a:noFill/>
        </p:spPr>
      </p:pic>
      <p:pic>
        <p:nvPicPr>
          <p:cNvPr id="6" name="Рисунок 5" descr="C:\Users\Home\Desktop\N-749-1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14290"/>
            <a:ext cx="2106107" cy="3982711"/>
          </a:xfrm>
          <a:prstGeom prst="rect">
            <a:avLst/>
          </a:prstGeom>
          <a:noFill/>
        </p:spPr>
      </p:pic>
      <p:pic>
        <p:nvPicPr>
          <p:cNvPr id="7" name="Рисунок 6" descr="C:\Users\Home\Desktop\583px-SancaiPlateLiaoX-XII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00372"/>
            <a:ext cx="2811632" cy="2398143"/>
          </a:xfrm>
          <a:prstGeom prst="rect">
            <a:avLst/>
          </a:prstGeom>
          <a:noFill/>
        </p:spPr>
      </p:pic>
      <p:pic>
        <p:nvPicPr>
          <p:cNvPr id="8" name="Рисунок 7" descr="C:\Users\Home\Desktop\10e5791dd371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2928934"/>
            <a:ext cx="2428892" cy="2500330"/>
          </a:xfrm>
          <a:prstGeom prst="rect">
            <a:avLst/>
          </a:prstGeom>
          <a:noFill/>
        </p:spPr>
      </p:pic>
      <p:pic>
        <p:nvPicPr>
          <p:cNvPr id="9" name="Рисунок 8" descr="C:\Users\Home\Desktop\450px-DAR_pot_-_IMG_8673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4000504"/>
            <a:ext cx="2404973" cy="2665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Home\Desktop\8758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4143375" cy="3286125"/>
          </a:xfrm>
          <a:prstGeom prst="rect">
            <a:avLst/>
          </a:prstGeom>
          <a:noFill/>
        </p:spPr>
      </p:pic>
      <p:pic>
        <p:nvPicPr>
          <p:cNvPr id="5" name="Рисунок 4" descr="C:\Users\Home\Desktop\кутани-1970 г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0"/>
            <a:ext cx="3571868" cy="3286124"/>
          </a:xfrm>
          <a:prstGeom prst="rect">
            <a:avLst/>
          </a:prstGeom>
          <a:noFill/>
        </p:spPr>
      </p:pic>
      <p:pic>
        <p:nvPicPr>
          <p:cNvPr id="6" name="Рисунок 5" descr="C:\Users\Home\Desktop\Screenshot_9_1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14752"/>
            <a:ext cx="4071966" cy="2928958"/>
          </a:xfrm>
          <a:prstGeom prst="rect">
            <a:avLst/>
          </a:prstGeom>
          <a:noFill/>
        </p:spPr>
      </p:pic>
      <p:pic>
        <p:nvPicPr>
          <p:cNvPr id="7" name="Рисунок 6" descr="C:\Users\Home\Desktop\translucentware-10c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714752"/>
            <a:ext cx="464343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314325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Цель: способствовать расширению социальных представлений об окружающем мире, формируя интерес и толерантное отношение к людям других национальностей.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P21-04-17_10.5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6147" name="Picture 3" descr="C:\Users\Home\Desktop\IMG_1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0"/>
            <a:ext cx="4518869" cy="3389305"/>
          </a:xfrm>
          <a:prstGeom prst="rect">
            <a:avLst/>
          </a:prstGeom>
          <a:noFill/>
        </p:spPr>
      </p:pic>
      <p:pic>
        <p:nvPicPr>
          <p:cNvPr id="6148" name="Picture 4" descr="C:\Users\Home\Desktop\P21-04-17_10.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60"/>
            <a:ext cx="4381520" cy="3286140"/>
          </a:xfrm>
          <a:prstGeom prst="rect">
            <a:avLst/>
          </a:prstGeom>
          <a:noFill/>
        </p:spPr>
      </p:pic>
      <p:pic>
        <p:nvPicPr>
          <p:cNvPr id="6150" name="Picture 6" descr="C:\Users\Home\Desktop\P21-04-17_10.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6" y="3571876"/>
            <a:ext cx="4381498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5643602" cy="514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1571612"/>
            <a:ext cx="822960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Образовательные задачи:</a:t>
            </a:r>
            <a:endParaRPr lang="ru-RU" dirty="0" smtClean="0"/>
          </a:p>
          <a:p>
            <a:r>
              <a:rPr lang="ru-RU" i="1" dirty="0" smtClean="0"/>
              <a:t>—   </a:t>
            </a:r>
            <a:r>
              <a:rPr lang="ru-RU" dirty="0" smtClean="0"/>
              <a:t>Формирование целостной картины мира, расширение кругозора</a:t>
            </a:r>
            <a:r>
              <a:rPr lang="ru-RU" i="1" dirty="0" smtClean="0"/>
              <a:t>: </a:t>
            </a:r>
            <a:r>
              <a:rPr lang="ru-RU" dirty="0" smtClean="0"/>
              <a:t>познакомить детей с государствами, имеющими общую границу с Россией; познакомить с Китайской Народной Республикой, ее  национальными  особенностями,  обычаями, праздниками.</a:t>
            </a:r>
          </a:p>
          <a:p>
            <a:r>
              <a:rPr lang="ru-RU" i="1" dirty="0" smtClean="0"/>
              <a:t>—   </a:t>
            </a:r>
            <a:r>
              <a:rPr lang="ru-RU" dirty="0" smtClean="0"/>
              <a:t>Социально-коммуникативные навыки:</a:t>
            </a:r>
            <a:r>
              <a:rPr lang="ru-RU" i="1" dirty="0" smtClean="0"/>
              <a:t> </a:t>
            </a:r>
            <a:r>
              <a:rPr lang="ru-RU" dirty="0" smtClean="0"/>
              <a:t>формирование навыка совместного взаимодействия с  детьми, умения договариваться, соблюдать правила;</a:t>
            </a:r>
          </a:p>
          <a:p>
            <a:r>
              <a:rPr lang="ru-RU" dirty="0" smtClean="0"/>
              <a:t>- закреплять и расширять творческие способности, улучшать навыки работы с бумагой, глиной, пластилином.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1571612"/>
            <a:ext cx="8229600" cy="4572000"/>
          </a:xfrm>
        </p:spPr>
        <p:txBody>
          <a:bodyPr/>
          <a:lstStyle/>
          <a:p>
            <a:r>
              <a:rPr lang="ru-RU" b="1" dirty="0" smtClean="0"/>
              <a:t>Развивающие задачи</a:t>
            </a:r>
            <a:endParaRPr lang="ru-RU" dirty="0" smtClean="0"/>
          </a:p>
          <a:p>
            <a:r>
              <a:rPr lang="ru-RU" dirty="0" smtClean="0"/>
              <a:t>—   Развивать общие познавательные способности детей;</a:t>
            </a:r>
          </a:p>
          <a:p>
            <a:r>
              <a:rPr lang="ru-RU" dirty="0" smtClean="0"/>
              <a:t>—   Развивать интерес к культурам других народов;</a:t>
            </a:r>
          </a:p>
          <a:p>
            <a:r>
              <a:rPr lang="ru-RU" dirty="0" smtClean="0"/>
              <a:t>—   Способствовать формированию толерантности;</a:t>
            </a:r>
          </a:p>
          <a:p>
            <a:r>
              <a:rPr lang="ru-RU" dirty="0" smtClean="0"/>
              <a:t>—   Развивать внимание, память.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1500174"/>
            <a:ext cx="8229600" cy="4572000"/>
          </a:xfrm>
        </p:spPr>
        <p:txBody>
          <a:bodyPr/>
          <a:lstStyle/>
          <a:p>
            <a:r>
              <a:rPr lang="ru-RU" b="1" dirty="0" smtClean="0"/>
              <a:t>Воспитательные задачи:</a:t>
            </a:r>
            <a:endParaRPr lang="ru-RU" dirty="0" smtClean="0"/>
          </a:p>
          <a:p>
            <a:r>
              <a:rPr lang="ru-RU" dirty="0" smtClean="0"/>
              <a:t>—   Воспитывать интерес и уважительное отношение к людям другой национальности, к особенностям других культур;</a:t>
            </a:r>
          </a:p>
          <a:p>
            <a:r>
              <a:rPr lang="ru-RU" dirty="0" smtClean="0"/>
              <a:t>—   Воспитывать культуру общения;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1500174"/>
            <a:ext cx="8229600" cy="4572000"/>
          </a:xfrm>
        </p:spPr>
        <p:txBody>
          <a:bodyPr/>
          <a:lstStyle/>
          <a:p>
            <a:r>
              <a:rPr lang="ru-RU" b="1" dirty="0" smtClean="0"/>
              <a:t>Предполагаемый результат:</a:t>
            </a:r>
            <a:r>
              <a:rPr lang="ru-RU" dirty="0" smtClean="0"/>
              <a:t> </a:t>
            </a:r>
          </a:p>
          <a:p>
            <a:r>
              <a:rPr lang="ru-RU" dirty="0" smtClean="0"/>
              <a:t>Расширение и уточнение представлений о других народах живущих на нашей планете ( их культуре, обычаях, традициях).</a:t>
            </a:r>
          </a:p>
          <a:p>
            <a:r>
              <a:rPr lang="ru-RU" dirty="0" smtClean="0"/>
              <a:t>Уважение к культуре других народов.</a:t>
            </a:r>
          </a:p>
          <a:p>
            <a:r>
              <a:rPr lang="ru-RU" dirty="0" smtClean="0"/>
              <a:t>Развитие интереса и желания расширять знания о культуре других стран.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2714612" y="149225"/>
            <a:ext cx="60102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dirty="0" smtClean="0">
                <a:latin typeface="Times New Roman" pitchFamily="18" charset="0"/>
              </a:rPr>
              <a:t>Географическое положение страны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/>
          <a:srcRect l="38411" t="19156" b="7408"/>
          <a:stretch>
            <a:fillRect/>
          </a:stretch>
        </p:blipFill>
        <p:spPr bwMode="auto">
          <a:xfrm>
            <a:off x="285720" y="1643050"/>
            <a:ext cx="5257800" cy="411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/>
          <a:srcRect t="23529" b="23529"/>
          <a:stretch>
            <a:fillRect/>
          </a:stretch>
        </p:blipFill>
        <p:spPr bwMode="auto">
          <a:xfrm>
            <a:off x="266700" y="2008187"/>
            <a:ext cx="1600200" cy="842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448300" y="1627187"/>
            <a:ext cx="35814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•"/>
            </a:pP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Китай самая большая по </a:t>
            </a:r>
          </a:p>
          <a:p>
            <a:pPr marL="342900" indent="-342900"/>
            <a:r>
              <a:rPr lang="ru-RU" dirty="0">
                <a:latin typeface="Times New Roman" pitchFamily="18" charset="0"/>
              </a:rPr>
              <a:t>          населению страна;</a:t>
            </a:r>
          </a:p>
          <a:p>
            <a:pPr marL="342900" indent="-342900"/>
            <a:endParaRPr lang="ru-RU" dirty="0">
              <a:latin typeface="Times New Roman" pitchFamily="18" charset="0"/>
            </a:endParaRPr>
          </a:p>
          <a:p>
            <a:pPr marL="342900" indent="-342900">
              <a:buFontTx/>
              <a:buChar char="•"/>
            </a:pPr>
            <a:r>
              <a:rPr lang="ru-RU" dirty="0">
                <a:latin typeface="Times New Roman" pitchFamily="18" charset="0"/>
              </a:rPr>
              <a:t>Территория страны составляет 9 миллионов 600 тысяч кв.км.</a:t>
            </a:r>
          </a:p>
          <a:p>
            <a:pPr marL="342900" indent="-342900"/>
            <a:endParaRPr lang="ru-RU" dirty="0">
              <a:latin typeface="Times New Roman" pitchFamily="18" charset="0"/>
            </a:endParaRPr>
          </a:p>
          <a:p>
            <a:pPr marL="342900" indent="-342900">
              <a:buFontTx/>
              <a:buChar char="•"/>
            </a:pPr>
            <a:r>
              <a:rPr lang="ru-RU" dirty="0">
                <a:latin typeface="Times New Roman" pitchFamily="18" charset="0"/>
              </a:rPr>
              <a:t>Население Китая составляет </a:t>
            </a:r>
          </a:p>
          <a:p>
            <a:pPr marL="342900" indent="-342900"/>
            <a:r>
              <a:rPr lang="ru-RU" dirty="0">
                <a:latin typeface="Times New Roman" pitchFamily="18" charset="0"/>
              </a:rPr>
              <a:t>      1 миллиард 313 миллионов;</a:t>
            </a:r>
          </a:p>
          <a:p>
            <a:pPr marL="342900" indent="-342900">
              <a:buFontTx/>
              <a:buChar char="•"/>
            </a:pPr>
            <a:endParaRPr lang="ru-RU" dirty="0">
              <a:latin typeface="Times New Roman" pitchFamily="18" charset="0"/>
            </a:endParaRPr>
          </a:p>
          <a:p>
            <a:pPr marL="342900" indent="-342900">
              <a:buFontTx/>
              <a:buChar char="•"/>
            </a:pPr>
            <a:r>
              <a:rPr lang="ru-RU" dirty="0">
                <a:latin typeface="Times New Roman" pitchFamily="18" charset="0"/>
              </a:rPr>
              <a:t>Столица Китая – Пекин;</a:t>
            </a:r>
          </a:p>
          <a:p>
            <a:pPr marL="342900" indent="-342900">
              <a:buFontTx/>
              <a:buChar char="•"/>
            </a:pPr>
            <a:endParaRPr lang="ru-RU" dirty="0">
              <a:latin typeface="Times New Roman" pitchFamily="18" charset="0"/>
            </a:endParaRPr>
          </a:p>
          <a:p>
            <a:pPr marL="342900" indent="-342900">
              <a:buFontTx/>
              <a:buChar char="•"/>
            </a:pPr>
            <a:endParaRPr lang="ru-RU" dirty="0">
              <a:latin typeface="Times New Roman" pitchFamily="18" charset="0"/>
            </a:endParaRPr>
          </a:p>
          <a:p>
            <a:pPr marL="342900" indent="-342900"/>
            <a:endParaRPr lang="ru-RU" dirty="0">
              <a:latin typeface="Times New Roman" pitchFamily="18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8663" y="3532187"/>
            <a:ext cx="2103437" cy="2339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95300" y="6007100"/>
            <a:ext cx="609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000">
                <a:solidFill>
                  <a:schemeClr val="bg1"/>
                </a:solidFill>
              </a:rPr>
              <a:t>Председатель Китайской Народной Республики </a:t>
            </a:r>
          </a:p>
          <a:p>
            <a:pPr algn="ctr"/>
            <a:r>
              <a:rPr lang="ru-RU" sz="2000">
                <a:solidFill>
                  <a:schemeClr val="bg1"/>
                </a:solidFill>
              </a:rPr>
              <a:t>Ху Цзиньтао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2214555"/>
            <a:ext cx="3071834" cy="3643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3043230" cy="1154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9" y="428604"/>
            <a:ext cx="4041101" cy="497921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641812"/>
            <a:ext cx="3985445" cy="435338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686301" y="789419"/>
            <a:ext cx="35920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400">
                <a:latin typeface="Times New Roman" pitchFamily="18" charset="0"/>
              </a:rPr>
              <a:t>Главный символ китайцев - Будда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762500" y="6072207"/>
            <a:ext cx="35290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Times New Roman" pitchFamily="18" charset="0"/>
              </a:rPr>
              <a:t>Буддийские монахи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99</TotalTime>
  <Words>195</Words>
  <PresentationFormat>Экран (4:3)</PresentationFormat>
  <Paragraphs>43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Бумажная</vt:lpstr>
      <vt:lpstr>Проект «Знакомство с Китаем» </vt:lpstr>
      <vt:lpstr>Интеграция образовательных областей:            «Познание» (формирование целостной картины мира, расширение кругозора),  «Коммуникация»,                         « Художественно-эстетическая». </vt:lpstr>
      <vt:lpstr>Цель: способствовать расширению социальных представлений об окружающем мире, формируя интерес и толерантное отношение к людям других национальностей.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Зонтики. Древние зонтики в основном предназначались для защиты от солнца, и лишь китайцы придумали первые водонепроницаемые зонтики</vt:lpstr>
      <vt:lpstr>Слайд 13</vt:lpstr>
      <vt:lpstr> А вместо ёлки на новый год в Китае наряжают мандариновое дерево. </vt:lpstr>
      <vt:lpstr>Слайд 15</vt:lpstr>
      <vt:lpstr>Слайд 16</vt:lpstr>
      <vt:lpstr>Яркий и красочный праздник фонарей Юаньсяоцзе  в  Китае отмечают на 15-й день первого месяца по лунному календарю. Это один из самых древних праздников в Поднебесной</vt:lpstr>
      <vt:lpstr>Слайд 18</vt:lpstr>
      <vt:lpstr>Слайд 19</vt:lpstr>
      <vt:lpstr>По сей день во всех регионах Китая существует традиция устраивать на праздник Юаньсяоцзе незабываемые красочные выставки фонарей.</vt:lpstr>
      <vt:lpstr>Слайд 21</vt:lpstr>
      <vt:lpstr>Слайд 22</vt:lpstr>
      <vt:lpstr>Фестиваль драконовых лодок или Дуань-у («двойная пятерка»), так называется, потому что проходит в 5-ый день 5 лунного месяца (две 5), насчитывает более чем 2 500 лет истории Китая . 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«Знакомство с Китаем» </dc:title>
  <dc:creator>Home</dc:creator>
  <cp:lastModifiedBy>Home</cp:lastModifiedBy>
  <cp:revision>13</cp:revision>
  <dcterms:created xsi:type="dcterms:W3CDTF">2017-04-23T11:32:12Z</dcterms:created>
  <dcterms:modified xsi:type="dcterms:W3CDTF">2017-05-02T16:07:56Z</dcterms:modified>
</cp:coreProperties>
</file>